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0" r:id="rId13"/>
    <p:sldId id="272" r:id="rId14"/>
    <p:sldId id="269" r:id="rId15"/>
    <p:sldId id="273" r:id="rId16"/>
    <p:sldId id="274" r:id="rId17"/>
    <p:sldId id="268" r:id="rId18"/>
    <p:sldId id="267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8F20BE-DEBF-4ACB-8FA3-D3468868F6F1}" v="432" dt="2021-06-29T15:13:17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karte: Google </a:t>
            </a:r>
            <a:r>
              <a:rPr lang="hr-HR" dirty="0" err="1"/>
              <a:t>Earth</a:t>
            </a:r>
            <a:r>
              <a:rPr lang="hr-HR" dirty="0"/>
              <a:t> - https://earth.google.com/web/@48.81787041,22.96344977,2571.04981146a,10207697.73687601d,35y,0h,0t,0r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060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fotografija: https://commons.wikimedia.org/w/index.php?search=limestone&amp;title=Special:MediaSearch&amp;go=Go&amp;type=image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958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Može se spomenuti i problem prometnog povezivanja kroz i preko mladih planina.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577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fotografije: https://commons.wikimedia.org/w/index.php?search=ledenjaci&amp;title=Special:MediaSearch&amp;go=Go&amp;type=image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432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Starost i </a:t>
            </a:r>
            <a:r>
              <a:rPr lang="hr-HR"/>
              <a:t>reljef Europe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C31D2A8-06C1-4937-AF6B-D53FB9C53336}"/>
              </a:ext>
            </a:extLst>
          </p:cNvPr>
          <p:cNvSpPr txBox="1"/>
          <p:nvPr/>
        </p:nvSpPr>
        <p:spPr>
          <a:xfrm>
            <a:off x="292963" y="1340528"/>
            <a:ext cx="402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OPĆA OBILJEŽJA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6">
            <a:extLst>
              <a:ext uri="{FF2B5EF4-FFF2-40B4-BE49-F238E27FC236}">
                <a16:creationId xmlns:a16="http://schemas.microsoft.com/office/drawing/2014/main" id="{A40A906C-C137-41AB-A869-0C88FA296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803604"/>
              </p:ext>
            </p:extLst>
          </p:nvPr>
        </p:nvGraphicFramePr>
        <p:xfrm>
          <a:off x="0" y="-15163"/>
          <a:ext cx="9951020" cy="61585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7755">
                  <a:extLst>
                    <a:ext uri="{9D8B030D-6E8A-4147-A177-3AD203B41FA5}">
                      <a16:colId xmlns:a16="http://schemas.microsoft.com/office/drawing/2014/main" val="3021483666"/>
                    </a:ext>
                  </a:extLst>
                </a:gridCol>
                <a:gridCol w="2487755">
                  <a:extLst>
                    <a:ext uri="{9D8B030D-6E8A-4147-A177-3AD203B41FA5}">
                      <a16:colId xmlns:a16="http://schemas.microsoft.com/office/drawing/2014/main" val="2944448640"/>
                    </a:ext>
                  </a:extLst>
                </a:gridCol>
                <a:gridCol w="2487755">
                  <a:extLst>
                    <a:ext uri="{9D8B030D-6E8A-4147-A177-3AD203B41FA5}">
                      <a16:colId xmlns:a16="http://schemas.microsoft.com/office/drawing/2014/main" val="368265574"/>
                    </a:ext>
                  </a:extLst>
                </a:gridCol>
                <a:gridCol w="2487755">
                  <a:extLst>
                    <a:ext uri="{9D8B030D-6E8A-4147-A177-3AD203B41FA5}">
                      <a16:colId xmlns:a16="http://schemas.microsoft.com/office/drawing/2014/main" val="1931238612"/>
                    </a:ext>
                  </a:extLst>
                </a:gridCol>
              </a:tblGrid>
              <a:tr h="506521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PRASTARA 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STARA 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MLADA EUROPA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12876"/>
                  </a:ext>
                </a:extLst>
              </a:tr>
              <a:tr h="3874961">
                <a:tc>
                  <a:txBody>
                    <a:bodyPr/>
                    <a:lstStyle/>
                    <a:p>
                      <a:r>
                        <a:rPr lang="hr-HR" dirty="0"/>
                        <a:t>Nazivi reljefnih cjelina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Ruska platforma, Ukrajinski štit, Baltički štit</a:t>
                      </a:r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Rodopi</a:t>
                      </a:r>
                      <a:r>
                        <a:rPr lang="hr-HR" dirty="0"/>
                        <a:t>, Ural,</a:t>
                      </a:r>
                    </a:p>
                    <a:p>
                      <a:r>
                        <a:rPr lang="hr-HR" dirty="0"/>
                        <a:t>Skandinavsko gorje, Ardeni, </a:t>
                      </a:r>
                      <a:r>
                        <a:rPr lang="hr-HR" dirty="0" err="1"/>
                        <a:t>Vogezi</a:t>
                      </a:r>
                      <a:r>
                        <a:rPr lang="hr-HR" dirty="0"/>
                        <a:t>, </a:t>
                      </a:r>
                      <a:r>
                        <a:rPr lang="hr-HR" dirty="0" err="1"/>
                        <a:t>Kambrijsko</a:t>
                      </a:r>
                      <a:r>
                        <a:rPr lang="hr-HR" dirty="0"/>
                        <a:t> gorje, </a:t>
                      </a:r>
                      <a:r>
                        <a:rPr lang="hr-HR" dirty="0" err="1"/>
                        <a:t>Meseta</a:t>
                      </a:r>
                      <a:r>
                        <a:rPr lang="hr-HR" dirty="0"/>
                        <a:t>, Središnji masiv,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dirty="0"/>
                        <a:t>Stara planina Balkan, Alpe, </a:t>
                      </a:r>
                      <a:r>
                        <a:rPr lang="hr-HR" dirty="0" err="1"/>
                        <a:t>Pireneji</a:t>
                      </a:r>
                      <a:r>
                        <a:rPr lang="hr-HR" dirty="0"/>
                        <a:t>, Kavkaz, Andaluzijska nizina, Vlaška nizina, 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Panonska nizina, Apenini, Pribaltička nizina,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Betiljski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Kordiljeri, </a:t>
                      </a:r>
                      <a:r>
                        <a:rPr lang="hr-H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Kantabrijsko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gorje, Dinaridi, Karpati, </a:t>
                      </a:r>
                      <a:r>
                        <a:rPr lang="hr-H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Padska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nizina, Istočnoeuropska nizina, Sjevernoeuropska nizina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696678"/>
                  </a:ext>
                </a:extLst>
              </a:tr>
              <a:tr h="1171500">
                <a:tc>
                  <a:txBody>
                    <a:bodyPr/>
                    <a:lstStyle/>
                    <a:p>
                      <a:r>
                        <a:rPr lang="hr-HR" dirty="0"/>
                        <a:t>Kada je nastalo (napisati ime ere)?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pretkambrij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paleozoik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mezozoik i </a:t>
                      </a:r>
                      <a:r>
                        <a:rPr lang="hr-HR" dirty="0" err="1"/>
                        <a:t>kenozoik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187866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987EC651-9953-44C2-97D4-EED79EA876A6}"/>
              </a:ext>
            </a:extLst>
          </p:cNvPr>
          <p:cNvSpPr txBox="1"/>
          <p:nvPr/>
        </p:nvSpPr>
        <p:spPr>
          <a:xfrm>
            <a:off x="10306974" y="1500326"/>
            <a:ext cx="1642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Je li Europa mladi ili stari kontinent?</a:t>
            </a:r>
          </a:p>
          <a:p>
            <a:r>
              <a:rPr lang="hr-HR" sz="2400" i="1" dirty="0"/>
              <a:t>Istražite koji je najviši planinski vrh Europe.</a:t>
            </a:r>
          </a:p>
        </p:txBody>
      </p:sp>
    </p:spTree>
    <p:extLst>
      <p:ext uri="{BB962C8B-B14F-4D97-AF65-F5344CB8AC3E}">
        <p14:creationId xmlns:p14="http://schemas.microsoft.com/office/powerpoint/2010/main" val="33954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E0969F-9DFD-4EE1-98F9-41756EE7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Prastara Europa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235646-EE9E-453F-910D-583227CFE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željezna ruda</a:t>
            </a:r>
          </a:p>
          <a:p>
            <a:r>
              <a:rPr lang="hr-HR" sz="2400" dirty="0"/>
              <a:t>prekriveni nizinama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A91E3C7-1875-40E9-B417-5547FE713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76" y="3303076"/>
            <a:ext cx="7850912" cy="290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4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3E1A8C5-1AE7-4AA6-8E68-808417C7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Stara</a:t>
            </a:r>
            <a:r>
              <a:rPr lang="en-US" b="1" dirty="0"/>
              <a:t> </a:t>
            </a:r>
            <a:r>
              <a:rPr lang="en-US" b="1" dirty="0" err="1"/>
              <a:t>gromadna</a:t>
            </a:r>
            <a:r>
              <a:rPr lang="en-US" b="1" dirty="0"/>
              <a:t> </a:t>
            </a:r>
            <a:r>
              <a:rPr lang="en-US" b="1" dirty="0" err="1"/>
              <a:t>gorja</a:t>
            </a:r>
            <a:endParaRPr lang="en-US" b="1" dirty="0"/>
          </a:p>
        </p:txBody>
      </p:sp>
      <p:pic>
        <p:nvPicPr>
          <p:cNvPr id="6" name="Slika 5" descr="Slika na kojoj se prikazuje stablo, na otvorenom, nebo, trava&#10;&#10;Opis je automatski generiran">
            <a:extLst>
              <a:ext uri="{FF2B5EF4-FFF2-40B4-BE49-F238E27FC236}">
                <a16:creationId xmlns:a16="http://schemas.microsoft.com/office/drawing/2014/main" id="{FED401D6-323D-44EA-9996-63352121F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5" r="10244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1644F4-4192-4036-8C3A-8BABF320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prohodne</a:t>
            </a:r>
            <a:endParaRPr lang="en-US" sz="2400" dirty="0"/>
          </a:p>
          <a:p>
            <a:r>
              <a:rPr lang="en-US" sz="2400" dirty="0" err="1"/>
              <a:t>šume</a:t>
            </a:r>
            <a:endParaRPr lang="en-US" sz="2400" dirty="0"/>
          </a:p>
          <a:p>
            <a:r>
              <a:rPr lang="en-US" sz="2400" dirty="0"/>
              <a:t>rude</a:t>
            </a:r>
          </a:p>
          <a:p>
            <a:endParaRPr lang="en-US" sz="2400" dirty="0"/>
          </a:p>
          <a:p>
            <a:pPr marL="0"/>
            <a:endParaRPr lang="en-US" sz="20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13074E9-4455-48F1-A3E2-F13C7EEF5AAE}"/>
              </a:ext>
            </a:extLst>
          </p:cNvPr>
          <p:cNvSpPr txBox="1"/>
          <p:nvPr/>
        </p:nvSpPr>
        <p:spPr>
          <a:xfrm>
            <a:off x="3915051" y="6480699"/>
            <a:ext cx="1109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err="1"/>
              <a:t>Rodopi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47011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6FFA34-6182-4C31-852F-9B919351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Mlade ulančane planine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C58CC3-7CFC-4680-883F-83E458D7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332" y="1611867"/>
            <a:ext cx="6172200" cy="4173415"/>
          </a:xfrm>
        </p:spPr>
        <p:txBody>
          <a:bodyPr>
            <a:normAutofit/>
          </a:bodyPr>
          <a:lstStyle/>
          <a:p>
            <a:r>
              <a:rPr lang="hr-HR" sz="2400" dirty="0"/>
              <a:t>alpsko izdizanje</a:t>
            </a:r>
          </a:p>
          <a:p>
            <a:r>
              <a:rPr lang="hr-HR" sz="2400" dirty="0"/>
              <a:t>Visoke – najviši vrh Elbrus na Kavkazu</a:t>
            </a:r>
          </a:p>
          <a:p>
            <a:r>
              <a:rPr lang="hr-HR" sz="2400" dirty="0"/>
              <a:t>hidroenergija, turizam, šumarstvo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400" i="1" dirty="0"/>
              <a:t>                                  Pronađite: najviši vrh Alpa i Dinarida!</a:t>
            </a:r>
          </a:p>
        </p:txBody>
      </p:sp>
      <p:pic>
        <p:nvPicPr>
          <p:cNvPr id="6" name="Slika 5" descr="Slika na kojoj se prikazuje snijeg, planina, na otvorenom, nebo&#10;&#10;Opis je automatski generiran">
            <a:extLst>
              <a:ext uri="{FF2B5EF4-FFF2-40B4-BE49-F238E27FC236}">
                <a16:creationId xmlns:a16="http://schemas.microsoft.com/office/drawing/2014/main" id="{C9E5436A-BB94-49D2-8FF4-07BE30D1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8104"/>
            <a:ext cx="6802938" cy="349713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AD74498-2390-4DF1-AE12-7924D94CC7F9}"/>
              </a:ext>
            </a:extLst>
          </p:cNvPr>
          <p:cNvSpPr txBox="1"/>
          <p:nvPr/>
        </p:nvSpPr>
        <p:spPr>
          <a:xfrm>
            <a:off x="0" y="6387624"/>
            <a:ext cx="1127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err="1"/>
              <a:t>Pireneji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75333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30" y="0"/>
            <a:ext cx="465736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90" y="226898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6E3AFB5C-1342-4DAF-BA72-BD1C43522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893" y="947854"/>
            <a:ext cx="6380941" cy="240880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9FA1C84-1648-4E35-BF28-9FF7D7724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94" y="3498764"/>
            <a:ext cx="6378236" cy="2551294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909283A-EB52-48C8-A0A4-7FCD8B6ED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8173" y="2476870"/>
            <a:ext cx="3633975" cy="38175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400" i="1" dirty="0"/>
              <a:t>Na fotografijama su prikazana mlade ulančane planine i stara gromadna gorja. Znate li koja su mlada, a koja stara? Po čemu to zaključujete? </a:t>
            </a:r>
            <a:endParaRPr lang="en-US" sz="2400" i="1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EF69318A-FFD3-40C5-B5B0-199F804B5173}"/>
              </a:ext>
            </a:extLst>
          </p:cNvPr>
          <p:cNvSpPr/>
          <p:nvPr/>
        </p:nvSpPr>
        <p:spPr>
          <a:xfrm>
            <a:off x="2210540" y="150920"/>
            <a:ext cx="2583402" cy="5326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Stara gromadna gorja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165BC9CB-260B-4723-9506-5E857DFB7D48}"/>
              </a:ext>
            </a:extLst>
          </p:cNvPr>
          <p:cNvSpPr/>
          <p:nvPr/>
        </p:nvSpPr>
        <p:spPr>
          <a:xfrm>
            <a:off x="2210540" y="6214532"/>
            <a:ext cx="2823099" cy="4925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Mlade ulančane planine</a:t>
            </a:r>
          </a:p>
        </p:txBody>
      </p:sp>
      <p:pic>
        <p:nvPicPr>
          <p:cNvPr id="11" name="Picture 3" descr="C:\Users\Svjetlana\Downloads\IMG_20140517_183628.jpg">
            <a:extLst>
              <a:ext uri="{FF2B5EF4-FFF2-40B4-BE49-F238E27FC236}">
                <a16:creationId xmlns:a16="http://schemas.microsoft.com/office/drawing/2014/main" id="{BE7923A7-A262-4C3E-9870-8CDFF0A9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13" y="-35083"/>
            <a:ext cx="2887255" cy="216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4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C74E197-FA1F-4394-9912-377CE491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011" y="-61749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/>
              <a:t>Nizine</a:t>
            </a:r>
            <a:endParaRPr lang="en-US" sz="4400" b="1" dirty="0"/>
          </a:p>
        </p:txBody>
      </p:sp>
      <p:pic>
        <p:nvPicPr>
          <p:cNvPr id="6" name="Slika 5" descr="Slika na kojoj se prikazuje planina, na otvorenom, priroda, brežuljak&#10;&#10;Opis je automatski generiran">
            <a:extLst>
              <a:ext uri="{FF2B5EF4-FFF2-40B4-BE49-F238E27FC236}">
                <a16:creationId xmlns:a16="http://schemas.microsoft.com/office/drawing/2014/main" id="{B76729A4-7C81-4307-BA34-700F7F4B8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21" r="23671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31F928-1CCB-47F8-98E5-77CE3C8DA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526959"/>
            <a:ext cx="4840010" cy="4489137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2600" dirty="0" err="1"/>
              <a:t>vanjski</a:t>
            </a:r>
            <a:r>
              <a:rPr lang="en-US" sz="2600" dirty="0"/>
              <a:t> </a:t>
            </a:r>
            <a:r>
              <a:rPr lang="en-US" sz="2600" dirty="0" err="1"/>
              <a:t>procesi</a:t>
            </a:r>
            <a:r>
              <a:rPr lang="en-US" sz="2600" dirty="0"/>
              <a:t>: </a:t>
            </a:r>
            <a:r>
              <a:rPr lang="en-US" sz="2600" dirty="0" err="1"/>
              <a:t>rijeke</a:t>
            </a:r>
            <a:r>
              <a:rPr lang="en-US" sz="2600" dirty="0"/>
              <a:t>, </a:t>
            </a:r>
            <a:r>
              <a:rPr lang="en-US" sz="2600" dirty="0" err="1"/>
              <a:t>jezera</a:t>
            </a:r>
            <a:r>
              <a:rPr lang="en-US" sz="2600" dirty="0"/>
              <a:t>, </a:t>
            </a:r>
            <a:r>
              <a:rPr lang="en-US" sz="2600" dirty="0" err="1"/>
              <a:t>ledenjaci</a:t>
            </a:r>
            <a:endParaRPr lang="en-US" sz="2600" dirty="0"/>
          </a:p>
          <a:p>
            <a:r>
              <a:rPr lang="en-US" sz="2600" dirty="0" err="1"/>
              <a:t>prisutno</a:t>
            </a:r>
            <a:r>
              <a:rPr lang="en-US" sz="2600" dirty="0"/>
              <a:t> </a:t>
            </a:r>
            <a:r>
              <a:rPr lang="en-US" sz="2600" dirty="0" err="1"/>
              <a:t>taloženje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odnošenje</a:t>
            </a:r>
            <a:r>
              <a:rPr lang="en-US" sz="2600" dirty="0"/>
              <a:t> </a:t>
            </a:r>
            <a:r>
              <a:rPr lang="en-US" sz="2600" dirty="0" err="1"/>
              <a:t>materijala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457200"/>
            <a:r>
              <a:rPr lang="hr-HR" sz="2600" dirty="0"/>
              <a:t>d</a:t>
            </a:r>
            <a:r>
              <a:rPr lang="en-US" sz="2600" dirty="0" err="1"/>
              <a:t>jelovanjem</a:t>
            </a:r>
            <a:r>
              <a:rPr lang="en-US" sz="2600" dirty="0"/>
              <a:t> </a:t>
            </a:r>
            <a:r>
              <a:rPr lang="en-US" sz="2600" dirty="0" err="1"/>
              <a:t>vjetra</a:t>
            </a:r>
            <a:r>
              <a:rPr lang="en-US" sz="2600" dirty="0"/>
              <a:t> – </a:t>
            </a:r>
            <a:r>
              <a:rPr lang="en-US" sz="2600" dirty="0" err="1"/>
              <a:t>Istočnoeuropska</a:t>
            </a:r>
            <a:r>
              <a:rPr lang="en-US" sz="2600" dirty="0"/>
              <a:t> </a:t>
            </a:r>
            <a:r>
              <a:rPr lang="en-US" sz="2600" dirty="0" err="1"/>
              <a:t>nizina</a:t>
            </a:r>
            <a:r>
              <a:rPr lang="en-US" sz="2600" dirty="0"/>
              <a:t> (les </a:t>
            </a:r>
            <a:r>
              <a:rPr lang="en-US" sz="2600" dirty="0" err="1"/>
              <a:t>ili</a:t>
            </a:r>
            <a:r>
              <a:rPr lang="en-US" sz="2600" dirty="0"/>
              <a:t> </a:t>
            </a:r>
            <a:r>
              <a:rPr lang="en-US" sz="2600" dirty="0" err="1"/>
              <a:t>prapor</a:t>
            </a:r>
            <a:r>
              <a:rPr lang="en-US" sz="2600" dirty="0"/>
              <a:t>), </a:t>
            </a:r>
            <a:r>
              <a:rPr lang="en-US" sz="2600" dirty="0" err="1"/>
              <a:t>Panonska</a:t>
            </a:r>
            <a:r>
              <a:rPr lang="en-US" sz="2600" dirty="0"/>
              <a:t> </a:t>
            </a:r>
            <a:r>
              <a:rPr lang="en-US" sz="2600" dirty="0" err="1"/>
              <a:t>nizina</a:t>
            </a:r>
            <a:endParaRPr lang="en-US" sz="2600" dirty="0"/>
          </a:p>
          <a:p>
            <a:pPr marL="457200"/>
            <a:r>
              <a:rPr lang="hr-HR" sz="2600" dirty="0"/>
              <a:t>d</a:t>
            </a:r>
            <a:r>
              <a:rPr lang="en-US" sz="2600" dirty="0" err="1"/>
              <a:t>jelovanjem</a:t>
            </a:r>
            <a:r>
              <a:rPr lang="en-US" sz="2600" dirty="0"/>
              <a:t> </a:t>
            </a:r>
            <a:r>
              <a:rPr lang="en-US" sz="2600" dirty="0" err="1"/>
              <a:t>rijeka</a:t>
            </a:r>
            <a:r>
              <a:rPr lang="en-US" sz="2600" dirty="0"/>
              <a:t> – </a:t>
            </a:r>
            <a:r>
              <a:rPr lang="en-US" sz="2600" dirty="0" err="1"/>
              <a:t>Padska</a:t>
            </a:r>
            <a:r>
              <a:rPr lang="en-US" sz="2600" dirty="0"/>
              <a:t> </a:t>
            </a:r>
            <a:r>
              <a:rPr lang="en-US" sz="2600" dirty="0" err="1"/>
              <a:t>nizina</a:t>
            </a:r>
            <a:r>
              <a:rPr lang="en-US" sz="2600" dirty="0"/>
              <a:t>, </a:t>
            </a:r>
            <a:r>
              <a:rPr lang="en-US" sz="2600" dirty="0" err="1"/>
              <a:t>Vlaška</a:t>
            </a:r>
            <a:r>
              <a:rPr lang="en-US" sz="2600" dirty="0"/>
              <a:t> </a:t>
            </a:r>
            <a:r>
              <a:rPr lang="en-US" sz="2600" dirty="0" err="1"/>
              <a:t>nizina</a:t>
            </a:r>
            <a:r>
              <a:rPr lang="en-US" sz="2600" dirty="0"/>
              <a:t> (</a:t>
            </a:r>
            <a:r>
              <a:rPr lang="en-US" sz="2600" dirty="0" err="1"/>
              <a:t>plodno</a:t>
            </a:r>
            <a:r>
              <a:rPr lang="en-US" sz="2600" dirty="0"/>
              <a:t> </a:t>
            </a:r>
            <a:r>
              <a:rPr lang="en-US" sz="2600" dirty="0" err="1"/>
              <a:t>tlo</a:t>
            </a:r>
            <a:r>
              <a:rPr lang="en-US" sz="2600" dirty="0"/>
              <a:t>)</a:t>
            </a:r>
          </a:p>
          <a:p>
            <a:pPr marL="457200"/>
            <a:r>
              <a:rPr lang="hr-HR" sz="2600" dirty="0"/>
              <a:t>d</a:t>
            </a:r>
            <a:r>
              <a:rPr lang="en-US" sz="2600" dirty="0" err="1"/>
              <a:t>jelovanjem</a:t>
            </a:r>
            <a:r>
              <a:rPr lang="en-US" sz="2600" dirty="0"/>
              <a:t> </a:t>
            </a:r>
            <a:r>
              <a:rPr lang="en-US" sz="2600" dirty="0" err="1"/>
              <a:t>leda</a:t>
            </a:r>
            <a:r>
              <a:rPr lang="en-US" sz="2600" dirty="0"/>
              <a:t> (</a:t>
            </a:r>
            <a:r>
              <a:rPr lang="en-US" sz="2600" dirty="0" err="1"/>
              <a:t>ledenjaka</a:t>
            </a:r>
            <a:r>
              <a:rPr lang="en-US" sz="2600" dirty="0"/>
              <a:t>)-</a:t>
            </a:r>
            <a:r>
              <a:rPr lang="en-US" sz="2600" dirty="0" err="1"/>
              <a:t>Pribaltička</a:t>
            </a:r>
            <a:r>
              <a:rPr lang="en-US" sz="2600" dirty="0"/>
              <a:t> </a:t>
            </a:r>
            <a:r>
              <a:rPr lang="en-US" sz="2600" dirty="0" err="1"/>
              <a:t>nizina</a:t>
            </a:r>
            <a:r>
              <a:rPr lang="en-US" sz="2600" dirty="0"/>
              <a:t> (</a:t>
            </a:r>
            <a:r>
              <a:rPr lang="en-US" sz="2600" dirty="0" err="1"/>
              <a:t>slabija</a:t>
            </a:r>
            <a:r>
              <a:rPr lang="en-US" sz="2600" dirty="0"/>
              <a:t> </a:t>
            </a:r>
            <a:r>
              <a:rPr lang="en-US" sz="2600" dirty="0" err="1"/>
              <a:t>plodnost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nastaju</a:t>
            </a:r>
            <a:r>
              <a:rPr lang="en-US" sz="2600" dirty="0"/>
              <a:t>: </a:t>
            </a:r>
            <a:r>
              <a:rPr lang="en-US" sz="2600" dirty="0" err="1"/>
              <a:t>ledenjačke</a:t>
            </a:r>
            <a:r>
              <a:rPr lang="en-US" sz="2600" dirty="0"/>
              <a:t> doline, </a:t>
            </a:r>
            <a:r>
              <a:rPr lang="en-US" sz="2600" dirty="0" err="1"/>
              <a:t>morene</a:t>
            </a:r>
            <a:r>
              <a:rPr lang="en-US" sz="2600" dirty="0"/>
              <a:t>, </a:t>
            </a:r>
            <a:r>
              <a:rPr lang="en-US" sz="2600" dirty="0" err="1"/>
              <a:t>fjordovi</a:t>
            </a:r>
            <a:r>
              <a:rPr lang="en-US" sz="2600" dirty="0"/>
              <a:t>, </a:t>
            </a:r>
            <a:r>
              <a:rPr lang="en-US" sz="2600" dirty="0" err="1"/>
              <a:t>fjeldovi</a:t>
            </a:r>
            <a:endParaRPr lang="en-US" sz="2600" dirty="0"/>
          </a:p>
          <a:p>
            <a:pPr marL="457200"/>
            <a:endParaRPr lang="en-US" sz="1900" dirty="0"/>
          </a:p>
          <a:p>
            <a:pPr marL="457200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4741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lika na kojoj se prikazuje karta&#10;&#10;Opis je automatski generiran">
            <a:extLst>
              <a:ext uri="{FF2B5EF4-FFF2-40B4-BE49-F238E27FC236}">
                <a16:creationId xmlns:a16="http://schemas.microsoft.com/office/drawing/2014/main" id="{DABE024D-F11A-4067-AC0D-3AA5B9EB47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-1" b="2205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6F91697-BF1C-4630-BC81-70F327F5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18" y="1897046"/>
            <a:ext cx="5695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3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3F29C2-6E5A-43B0-800C-5D8F822F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07" y="1922585"/>
            <a:ext cx="3932237" cy="1711568"/>
          </a:xfrm>
        </p:spPr>
        <p:txBody>
          <a:bodyPr/>
          <a:lstStyle/>
          <a:p>
            <a:r>
              <a:rPr lang="hr-HR" b="1" dirty="0"/>
              <a:t>Provjerite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21D6E83-60D8-441C-8217-C33E74A8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108" y="2608383"/>
            <a:ext cx="3932237" cy="2051539"/>
          </a:xfrm>
        </p:spPr>
        <p:txBody>
          <a:bodyPr>
            <a:normAutofit/>
          </a:bodyPr>
          <a:lstStyle/>
          <a:p>
            <a:r>
              <a:rPr lang="hr-HR" sz="2000" dirty="0"/>
              <a:t>Riješiti radnu bilježnicu </a:t>
            </a:r>
            <a:r>
              <a:rPr lang="hr-HR" sz="2000"/>
              <a:t>str. 14-zadatak </a:t>
            </a:r>
            <a:r>
              <a:rPr lang="hr-HR" sz="2000" dirty="0"/>
              <a:t>6, 7 i 9. Ostale zadatke riješiti za domaću zadaću.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E532705-2526-47CD-84E4-EE7944B1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420" y="1362635"/>
            <a:ext cx="6290528" cy="1428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/>
              <a:t>Ispunite tablicu </a:t>
            </a:r>
            <a:r>
              <a:rPr lang="hr-HR" sz="1800" dirty="0" err="1"/>
              <a:t>samovrednovanja</a:t>
            </a: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  <p:graphicFrame>
        <p:nvGraphicFramePr>
          <p:cNvPr id="7" name="Tablica 7">
            <a:extLst>
              <a:ext uri="{FF2B5EF4-FFF2-40B4-BE49-F238E27FC236}">
                <a16:creationId xmlns:a16="http://schemas.microsoft.com/office/drawing/2014/main" id="{B929B7DD-D97F-4DFF-8864-8172B84E2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324220"/>
              </p:ext>
            </p:extLst>
          </p:nvPr>
        </p:nvGraphicFramePr>
        <p:xfrm>
          <a:off x="5221420" y="1622472"/>
          <a:ext cx="69705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645">
                  <a:extLst>
                    <a:ext uri="{9D8B030D-6E8A-4147-A177-3AD203B41FA5}">
                      <a16:colId xmlns:a16="http://schemas.microsoft.com/office/drawing/2014/main" val="4065599172"/>
                    </a:ext>
                  </a:extLst>
                </a:gridCol>
                <a:gridCol w="1742645">
                  <a:extLst>
                    <a:ext uri="{9D8B030D-6E8A-4147-A177-3AD203B41FA5}">
                      <a16:colId xmlns:a16="http://schemas.microsoft.com/office/drawing/2014/main" val="4064446731"/>
                    </a:ext>
                  </a:extLst>
                </a:gridCol>
                <a:gridCol w="1742645">
                  <a:extLst>
                    <a:ext uri="{9D8B030D-6E8A-4147-A177-3AD203B41FA5}">
                      <a16:colId xmlns:a16="http://schemas.microsoft.com/office/drawing/2014/main" val="1157920705"/>
                    </a:ext>
                  </a:extLst>
                </a:gridCol>
                <a:gridCol w="1742645">
                  <a:extLst>
                    <a:ext uri="{9D8B030D-6E8A-4147-A177-3AD203B41FA5}">
                      <a16:colId xmlns:a16="http://schemas.microsoft.com/office/drawing/2014/main" val="2129121166"/>
                    </a:ext>
                  </a:extLst>
                </a:gridCol>
              </a:tblGrid>
              <a:tr h="346130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520290"/>
                  </a:ext>
                </a:extLst>
              </a:tr>
              <a:tr h="597429">
                <a:tc>
                  <a:txBody>
                    <a:bodyPr/>
                    <a:lstStyle/>
                    <a:p>
                      <a:r>
                        <a:rPr lang="hr-HR" dirty="0"/>
                        <a:t>Navesti geološke ere.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065910"/>
                  </a:ext>
                </a:extLst>
              </a:tr>
              <a:tr h="853470">
                <a:tc>
                  <a:txBody>
                    <a:bodyPr/>
                    <a:lstStyle/>
                    <a:p>
                      <a:r>
                        <a:rPr lang="hr-HR" dirty="0"/>
                        <a:t>Izdvojiti i prepoznati vrste stijena.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961324"/>
                  </a:ext>
                </a:extLst>
              </a:tr>
              <a:tr h="346130">
                <a:tc>
                  <a:txBody>
                    <a:bodyPr/>
                    <a:lstStyle/>
                    <a:p>
                      <a:r>
                        <a:rPr lang="hr-HR" dirty="0"/>
                        <a:t>Izdvojiti i pokazati reljefne cjeline Europe prema starosti.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91975"/>
                  </a:ext>
                </a:extLst>
              </a:tr>
              <a:tr h="346130">
                <a:tc>
                  <a:txBody>
                    <a:bodyPr/>
                    <a:lstStyle/>
                    <a:p>
                      <a:r>
                        <a:rPr lang="hr-HR" dirty="0"/>
                        <a:t>Opisati reljefne osobitosti reljefa Europe.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29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7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E16684-526C-4579-A1E1-09F5EA5E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086013-5CE9-48F8-BF98-8DA6E33EA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Marija Ros </a:t>
            </a:r>
            <a:r>
              <a:rPr lang="hr-HR" sz="2400" dirty="0" err="1"/>
              <a:t>Kozarić,prof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15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978728A-B078-4CA1-B2A5-7C959703C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8344"/>
          <a:stretch/>
        </p:blipFill>
        <p:spPr>
          <a:xfrm>
            <a:off x="-78828" y="-11422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D5EB04CE-7CCD-499E-959A-F9A8F83D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Ishodi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37A92F0-3839-4F63-98A1-9BCC34ADE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Učenik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će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/>
              <a:t>nabrojati</a:t>
            </a:r>
            <a:r>
              <a:rPr lang="en-US" sz="1800" dirty="0"/>
              <a:t> </a:t>
            </a:r>
            <a:r>
              <a:rPr lang="en-US" sz="1800" dirty="0" err="1"/>
              <a:t>geološke</a:t>
            </a:r>
            <a:r>
              <a:rPr lang="en-US" sz="1800" dirty="0"/>
              <a:t> ere.</a:t>
            </a:r>
          </a:p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Učenik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će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/>
              <a:t>izdvojiti</a:t>
            </a:r>
            <a:r>
              <a:rPr lang="en-US" sz="1800" dirty="0"/>
              <a:t> </a:t>
            </a:r>
            <a:r>
              <a:rPr lang="en-US" sz="1800" dirty="0" err="1"/>
              <a:t>vrste</a:t>
            </a:r>
            <a:r>
              <a:rPr lang="en-US" sz="1800" dirty="0"/>
              <a:t> </a:t>
            </a:r>
            <a:r>
              <a:rPr lang="en-US" sz="1800" dirty="0" err="1"/>
              <a:t>stijena</a:t>
            </a:r>
            <a:r>
              <a:rPr lang="en-US" sz="1800" dirty="0"/>
              <a:t> po </a:t>
            </a:r>
            <a:r>
              <a:rPr lang="en-US" sz="1800" dirty="0" err="1"/>
              <a:t>postanku</a:t>
            </a:r>
            <a:r>
              <a:rPr lang="en-US" sz="1800" dirty="0"/>
              <a:t>.</a:t>
            </a:r>
          </a:p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Učenik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će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/>
              <a:t>izdvojiti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pokazati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geografskoj</a:t>
            </a:r>
            <a:r>
              <a:rPr lang="en-US" sz="1800" dirty="0"/>
              <a:t> </a:t>
            </a:r>
            <a:r>
              <a:rPr lang="en-US" sz="1800" dirty="0" err="1"/>
              <a:t>karti</a:t>
            </a:r>
            <a:r>
              <a:rPr lang="en-US" sz="1800" dirty="0"/>
              <a:t> </a:t>
            </a:r>
            <a:r>
              <a:rPr lang="en-US" sz="1800" dirty="0" err="1"/>
              <a:t>reljefne</a:t>
            </a:r>
            <a:r>
              <a:rPr lang="en-US" sz="1800" dirty="0"/>
              <a:t> </a:t>
            </a:r>
            <a:r>
              <a:rPr lang="en-US" sz="1800" dirty="0" err="1"/>
              <a:t>cjeline</a:t>
            </a:r>
            <a:r>
              <a:rPr lang="en-US" sz="1800" dirty="0"/>
              <a:t> Europe </a:t>
            </a:r>
            <a:r>
              <a:rPr lang="en-US" sz="1800" dirty="0" err="1"/>
              <a:t>prema</a:t>
            </a:r>
            <a:r>
              <a:rPr lang="en-US" sz="1800" dirty="0"/>
              <a:t> </a:t>
            </a:r>
            <a:r>
              <a:rPr lang="en-US" sz="1800" dirty="0" err="1"/>
              <a:t>starosti</a:t>
            </a:r>
            <a:r>
              <a:rPr lang="en-US" sz="1800" dirty="0"/>
              <a:t>.</a:t>
            </a:r>
          </a:p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Učenik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će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/>
              <a:t>opisati</a:t>
            </a:r>
            <a:r>
              <a:rPr lang="en-US" sz="1800" dirty="0"/>
              <a:t> </a:t>
            </a:r>
            <a:r>
              <a:rPr lang="en-US" sz="1800" dirty="0" err="1"/>
              <a:t>reljefne</a:t>
            </a:r>
            <a:r>
              <a:rPr lang="en-US" sz="1800" dirty="0"/>
              <a:t> </a:t>
            </a:r>
            <a:r>
              <a:rPr lang="en-US" sz="1800" dirty="0" err="1"/>
              <a:t>posebnosti</a:t>
            </a:r>
            <a:r>
              <a:rPr lang="en-US" sz="1800" dirty="0"/>
              <a:t> </a:t>
            </a:r>
            <a:r>
              <a:rPr lang="en-US" sz="1800" dirty="0" err="1"/>
              <a:t>europskog</a:t>
            </a:r>
            <a:r>
              <a:rPr lang="en-US" sz="1800" dirty="0"/>
              <a:t> </a:t>
            </a:r>
            <a:r>
              <a:rPr lang="en-US" sz="1800" dirty="0" err="1"/>
              <a:t>kontinenta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325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5A0BF84-BC9A-4099-B924-B1D98781E9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2400" dirty="0"/>
              <a:t>geolozi</a:t>
            </a:r>
          </a:p>
          <a:p>
            <a:r>
              <a:rPr lang="hr-HR" sz="2400" dirty="0"/>
              <a:t>geologija</a:t>
            </a:r>
          </a:p>
          <a:p>
            <a:endParaRPr lang="hr-HR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2AFA815D-5088-478F-8148-1C088045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Geologija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44574EB-3797-4480-BBAB-565BF13F9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25" y="119062"/>
            <a:ext cx="8717872" cy="6619875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5D62360C-43FF-45BE-8FA8-5EB599D5D0BB}"/>
              </a:ext>
            </a:extLst>
          </p:cNvPr>
          <p:cNvCxnSpPr/>
          <p:nvPr/>
        </p:nvCxnSpPr>
        <p:spPr>
          <a:xfrm flipV="1">
            <a:off x="4314548" y="2777188"/>
            <a:ext cx="1926454" cy="188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id="{BFAAA697-FA8C-4DA0-9A95-7B658FF003C6}"/>
              </a:ext>
            </a:extLst>
          </p:cNvPr>
          <p:cNvSpPr txBox="1"/>
          <p:nvPr/>
        </p:nvSpPr>
        <p:spPr>
          <a:xfrm>
            <a:off x="221942" y="4749501"/>
            <a:ext cx="4394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Proučite priloge. Kako tumačite rečenicu da se čovjek pojavio posljednje dvije sekunde? Koliko je stara Zemlja?</a:t>
            </a:r>
          </a:p>
          <a:p>
            <a:r>
              <a:rPr lang="hr-HR" i="1" dirty="0"/>
              <a:t>Koliko eona je zabilježeno na Zemlji? U kojem eonu mi živimo? </a:t>
            </a:r>
          </a:p>
          <a:p>
            <a:r>
              <a:rPr lang="hr-HR" i="1" dirty="0"/>
              <a:t>Koliko era ima taj eon? U kojoj eri sada živimo? 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B8D98177-159E-4203-BDE4-723C94873AFE}"/>
              </a:ext>
            </a:extLst>
          </p:cNvPr>
          <p:cNvSpPr/>
          <p:nvPr/>
        </p:nvSpPr>
        <p:spPr>
          <a:xfrm>
            <a:off x="10049522" y="2579571"/>
            <a:ext cx="843379" cy="11924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03C85E0-504E-47EF-90C1-D37666AC1ADF}"/>
              </a:ext>
            </a:extLst>
          </p:cNvPr>
          <p:cNvSpPr/>
          <p:nvPr/>
        </p:nvSpPr>
        <p:spPr>
          <a:xfrm>
            <a:off x="10049522" y="3079994"/>
            <a:ext cx="843379" cy="18698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2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02D712-92B5-40DF-B852-D85E81D9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Geološke ere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41867C-2544-4732-93C5-A77025B66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paleozoik (stara era)</a:t>
            </a:r>
          </a:p>
          <a:p>
            <a:r>
              <a:rPr lang="hr-HR" dirty="0"/>
              <a:t>mezozoik (srednja era)</a:t>
            </a:r>
          </a:p>
          <a:p>
            <a:r>
              <a:rPr lang="hr-HR" dirty="0" err="1"/>
              <a:t>Kenozoik</a:t>
            </a:r>
            <a:r>
              <a:rPr lang="hr-HR" dirty="0"/>
              <a:t> (mlada era)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400" dirty="0"/>
              <a:t>- </a:t>
            </a:r>
            <a:r>
              <a:rPr lang="hr-HR" sz="2400" dirty="0" err="1"/>
              <a:t>fanerozoiku</a:t>
            </a:r>
            <a:r>
              <a:rPr lang="hr-HR" sz="2400" dirty="0"/>
              <a:t> su prethodila 3 eona koja zajedničkim imenom zovemo PREKAMBRIJ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Desna vitičasta zagrada 4">
            <a:extLst>
              <a:ext uri="{FF2B5EF4-FFF2-40B4-BE49-F238E27FC236}">
                <a16:creationId xmlns:a16="http://schemas.microsoft.com/office/drawing/2014/main" id="{18E466DE-8A56-40BA-980D-FFAAE2A97905}"/>
              </a:ext>
            </a:extLst>
          </p:cNvPr>
          <p:cNvSpPr/>
          <p:nvPr/>
        </p:nvSpPr>
        <p:spPr>
          <a:xfrm>
            <a:off x="9099612" y="1922585"/>
            <a:ext cx="363984" cy="17882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B25FFBD-113C-4736-B3DC-85D77B8C5C10}"/>
              </a:ext>
            </a:extLst>
          </p:cNvPr>
          <p:cNvSpPr txBox="1"/>
          <p:nvPr/>
        </p:nvSpPr>
        <p:spPr>
          <a:xfrm>
            <a:off x="9978501" y="2112885"/>
            <a:ext cx="166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EON FANEROZOIK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D9CE395-D145-42E7-8394-9309A1B84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9" b="8157"/>
          <a:stretch/>
        </p:blipFill>
        <p:spPr>
          <a:xfrm>
            <a:off x="328746" y="3429001"/>
            <a:ext cx="4443279" cy="17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6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C37B3-969F-4236-B720-3475F740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Stijene prema postanku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172EE1-4A84-4730-9F86-454F6E4C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11" y="2787588"/>
            <a:ext cx="4608881" cy="3823317"/>
          </a:xfrm>
        </p:spPr>
        <p:txBody>
          <a:bodyPr>
            <a:normAutofit/>
          </a:bodyPr>
          <a:lstStyle/>
          <a:p>
            <a:r>
              <a:rPr lang="hr-HR" sz="2000" b="1" dirty="0"/>
              <a:t>1. </a:t>
            </a:r>
            <a:r>
              <a:rPr lang="hr-HR" sz="2000" b="1" dirty="0" err="1"/>
              <a:t>vapnenačne</a:t>
            </a:r>
            <a:r>
              <a:rPr lang="hr-HR" sz="2000" b="1" dirty="0"/>
              <a:t> (taložne) stijene</a:t>
            </a:r>
          </a:p>
          <a:p>
            <a:pPr>
              <a:buFontTx/>
              <a:buChar char="-"/>
            </a:pPr>
            <a:r>
              <a:rPr lang="hr-HR" sz="2000" dirty="0"/>
              <a:t>nastaju skrućivanjem nataloženih čestica pijeska , praha i mulja ili </a:t>
            </a:r>
            <a:r>
              <a:rPr lang="hr-HR" sz="2000" dirty="0" err="1"/>
              <a:t>ljušturica</a:t>
            </a:r>
            <a:r>
              <a:rPr lang="hr-HR" sz="2000" dirty="0"/>
              <a:t> uginulih biljaka i životinja</a:t>
            </a:r>
          </a:p>
          <a:p>
            <a:pPr>
              <a:buFontTx/>
              <a:buChar char="-"/>
            </a:pP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vapnenac, dolomit, pješčenjak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9D7EB37-B24D-47E1-84B8-B0803A6C9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954" y="0"/>
            <a:ext cx="5338036" cy="3511427"/>
          </a:xfrm>
          <a:prstGeom prst="rect">
            <a:avLst/>
          </a:prstGeom>
        </p:spPr>
      </p:pic>
      <p:pic>
        <p:nvPicPr>
          <p:cNvPr id="8" name="Slika 7" descr="Slika na kojoj se prikazuje stijena, megalit, kamen&#10;&#10;Opis je automatski generiran">
            <a:extLst>
              <a:ext uri="{FF2B5EF4-FFF2-40B4-BE49-F238E27FC236}">
                <a16:creationId xmlns:a16="http://schemas.microsoft.com/office/drawing/2014/main" id="{500166AD-FE89-4F0E-B23F-A188D7A85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142" y="3511427"/>
            <a:ext cx="3486614" cy="253324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439692F-FA59-45A0-A543-E398018E3807}"/>
              </a:ext>
            </a:extLst>
          </p:cNvPr>
          <p:cNvSpPr txBox="1"/>
          <p:nvPr/>
        </p:nvSpPr>
        <p:spPr>
          <a:xfrm>
            <a:off x="7958399" y="6020825"/>
            <a:ext cx="1784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vapnenac</a:t>
            </a:r>
          </a:p>
        </p:txBody>
      </p:sp>
    </p:spTree>
    <p:extLst>
      <p:ext uri="{BB962C8B-B14F-4D97-AF65-F5344CB8AC3E}">
        <p14:creationId xmlns:p14="http://schemas.microsoft.com/office/powerpoint/2010/main" val="399324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A61503-28B8-4CA3-9F1F-FB482681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86" y="1860441"/>
            <a:ext cx="6172200" cy="4173415"/>
          </a:xfrm>
        </p:spPr>
        <p:txBody>
          <a:bodyPr/>
          <a:lstStyle/>
          <a:p>
            <a:r>
              <a:rPr lang="hr-HR" sz="2000" b="1" dirty="0"/>
              <a:t>2. vulkanske (</a:t>
            </a:r>
            <a:r>
              <a:rPr lang="hr-HR" sz="2000" b="1" dirty="0" err="1"/>
              <a:t>magmatske</a:t>
            </a:r>
            <a:r>
              <a:rPr lang="hr-HR" sz="2000" b="1" dirty="0"/>
              <a:t>) stijene</a:t>
            </a:r>
          </a:p>
          <a:p>
            <a:endParaRPr lang="hr-HR" sz="2000" b="1" dirty="0"/>
          </a:p>
          <a:p>
            <a:pPr>
              <a:buFontTx/>
              <a:buChar char="-"/>
            </a:pPr>
            <a:r>
              <a:rPr lang="hr-HR" sz="2000" dirty="0"/>
              <a:t>granit, bazalt, vulkansko staklo (</a:t>
            </a:r>
            <a:r>
              <a:rPr lang="hr-HR" sz="2000" dirty="0" err="1"/>
              <a:t>opsidijan</a:t>
            </a:r>
            <a:r>
              <a:rPr lang="hr-HR" sz="2000" dirty="0"/>
              <a:t>)</a:t>
            </a:r>
          </a:p>
          <a:p>
            <a:pPr>
              <a:buFontTx/>
              <a:buChar char="-"/>
            </a:pPr>
            <a:r>
              <a:rPr lang="hr-HR" sz="2000" dirty="0"/>
              <a:t>nastaju hlađenjem magme i lave</a:t>
            </a:r>
          </a:p>
          <a:p>
            <a:pPr>
              <a:buFontTx/>
              <a:buChar char="-"/>
            </a:pPr>
            <a:endParaRPr lang="hr-HR" sz="2000" dirty="0"/>
          </a:p>
          <a:p>
            <a:pPr>
              <a:buFontTx/>
              <a:buChar char="-"/>
            </a:pPr>
            <a:endParaRPr lang="hr-HR" sz="2000" dirty="0"/>
          </a:p>
          <a:p>
            <a:pPr>
              <a:buFontTx/>
              <a:buChar char="-"/>
            </a:pPr>
            <a:endParaRPr lang="hr-HR" sz="2000" dirty="0"/>
          </a:p>
          <a:p>
            <a:pPr>
              <a:buFontTx/>
              <a:buChar char="-"/>
            </a:pPr>
            <a:endParaRPr lang="hr-HR" sz="2000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6" name="Slika 5" descr="Slika na kojoj se prikazuje stijena, na otvorenom, stjenovito, nebo&#10;&#10;Opis je automatski generiran">
            <a:extLst>
              <a:ext uri="{FF2B5EF4-FFF2-40B4-BE49-F238E27FC236}">
                <a16:creationId xmlns:a16="http://schemas.microsoft.com/office/drawing/2014/main" id="{4F8E0C43-D70A-4671-A4E5-F2A8C5AD8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854" y="1164593"/>
            <a:ext cx="6096000" cy="4067175"/>
          </a:xfrm>
          <a:prstGeom prst="rect">
            <a:avLst/>
          </a:prstGeom>
        </p:spPr>
      </p:pic>
      <p:pic>
        <p:nvPicPr>
          <p:cNvPr id="12" name="Slika 11" descr="Slika na kojoj se prikazuje komad, čokolada, desert&#10;&#10;Opis je automatski generiran">
            <a:extLst>
              <a:ext uri="{FF2B5EF4-FFF2-40B4-BE49-F238E27FC236}">
                <a16:creationId xmlns:a16="http://schemas.microsoft.com/office/drawing/2014/main" id="{EBAA4CB8-9243-49CC-9CCC-8E6F464E4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54" y="3429000"/>
            <a:ext cx="3251200" cy="216916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8BDCC1B2-31DF-44EA-9F3A-F04171E1DDB2}"/>
              </a:ext>
            </a:extLst>
          </p:cNvPr>
          <p:cNvSpPr txBox="1"/>
          <p:nvPr/>
        </p:nvSpPr>
        <p:spPr>
          <a:xfrm>
            <a:off x="2637654" y="5539008"/>
            <a:ext cx="843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bazalt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CCFB279C-A567-47A0-BE80-0981130D9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86" y="5231768"/>
            <a:ext cx="30384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9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790F6C-C92D-48E8-AF4E-BAD10AC1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54" y="1567478"/>
            <a:ext cx="6172200" cy="4173415"/>
          </a:xfrm>
        </p:spPr>
        <p:txBody>
          <a:bodyPr/>
          <a:lstStyle/>
          <a:p>
            <a:r>
              <a:rPr lang="hr-HR" sz="2000" b="1" dirty="0"/>
              <a:t>3. metamorfne (preobražene) stijene</a:t>
            </a:r>
          </a:p>
          <a:p>
            <a:endParaRPr lang="hr-HR" sz="2000" b="1" dirty="0"/>
          </a:p>
          <a:p>
            <a:pPr>
              <a:buFontTx/>
              <a:buChar char="-"/>
            </a:pPr>
            <a:r>
              <a:rPr lang="hr-HR" sz="2000" dirty="0"/>
              <a:t>mramor, </a:t>
            </a:r>
            <a:r>
              <a:rPr lang="hr-HR" sz="2000" dirty="0" err="1"/>
              <a:t>gnajs</a:t>
            </a:r>
            <a:r>
              <a:rPr lang="hr-HR" sz="2000" dirty="0"/>
              <a:t>, </a:t>
            </a:r>
            <a:r>
              <a:rPr lang="hr-HR" sz="2000" dirty="0" err="1"/>
              <a:t>škriljavac</a:t>
            </a:r>
            <a:r>
              <a:rPr lang="hr-HR" sz="2000" dirty="0"/>
              <a:t>, </a:t>
            </a:r>
            <a:r>
              <a:rPr lang="hr-HR" sz="2000" dirty="0" err="1"/>
              <a:t>kvarcit</a:t>
            </a: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nastaju pod velikom temperaturom ili tlakom </a:t>
            </a:r>
            <a:r>
              <a:rPr lang="hr-HR" sz="2000" dirty="0">
                <a:sym typeface="Wingdings" pitchFamily="2" charset="2"/>
              </a:rPr>
              <a:t> vulkanske ili taložne stijene promijene izgled i svojstva</a:t>
            </a:r>
            <a:endParaRPr lang="hr-HR" sz="2000" dirty="0"/>
          </a:p>
          <a:p>
            <a:pPr>
              <a:buFontTx/>
              <a:buChar char="-"/>
            </a:pPr>
            <a:endParaRPr lang="hr-HR" sz="2000" dirty="0"/>
          </a:p>
          <a:p>
            <a:pPr>
              <a:buFontTx/>
              <a:buChar char="-"/>
            </a:pPr>
            <a:endParaRPr lang="hr-HR" sz="2000" b="1" dirty="0"/>
          </a:p>
        </p:txBody>
      </p:sp>
      <p:pic>
        <p:nvPicPr>
          <p:cNvPr id="6" name="Slika 5" descr="Slika na kojoj se prikazuje na otvorenom, stijena, kamen&#10;&#10;Opis je automatski generiran">
            <a:extLst>
              <a:ext uri="{FF2B5EF4-FFF2-40B4-BE49-F238E27FC236}">
                <a16:creationId xmlns:a16="http://schemas.microsoft.com/office/drawing/2014/main" id="{558A543B-4545-42A2-88DD-A0EE0EB6E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739" y="1038686"/>
            <a:ext cx="5841901" cy="389764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E595C6-C03F-472B-875B-4DAA7A10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69" y="3414774"/>
            <a:ext cx="2854911" cy="2854911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06F5CB65-6B41-432E-BECC-46F74DEC6B0A}"/>
              </a:ext>
            </a:extLst>
          </p:cNvPr>
          <p:cNvSpPr txBox="1"/>
          <p:nvPr/>
        </p:nvSpPr>
        <p:spPr>
          <a:xfrm>
            <a:off x="3222594" y="6269995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/>
              <a:t>mramor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60675EF-3E3D-4F6F-9E5B-0EB57DD6A270}"/>
              </a:ext>
            </a:extLst>
          </p:cNvPr>
          <p:cNvSpPr txBox="1"/>
          <p:nvPr/>
        </p:nvSpPr>
        <p:spPr>
          <a:xfrm>
            <a:off x="6448739" y="5024761"/>
            <a:ext cx="1532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err="1"/>
              <a:t>škriljavac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286623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FF4B37-9AC6-45F8-A299-C2669616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Reljef Europe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EFD431F-FEEE-442F-A46A-53F06F4F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85243"/>
            <a:ext cx="3932237" cy="3423821"/>
          </a:xfrm>
        </p:spPr>
        <p:txBody>
          <a:bodyPr/>
          <a:lstStyle/>
          <a:p>
            <a:r>
              <a:rPr lang="hr-HR" sz="2000" i="1" dirty="0"/>
              <a:t>Što je reljef? Koji vanjski, a koji unutarnji procesi i čimbenici utječu na formiranje i mijenjanje reljefa?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1A18B02-2F7F-4D98-BC5F-A2E5AE895A1D}"/>
              </a:ext>
            </a:extLst>
          </p:cNvPr>
          <p:cNvSpPr txBox="1"/>
          <p:nvPr/>
        </p:nvSpPr>
        <p:spPr>
          <a:xfrm>
            <a:off x="5924422" y="2077374"/>
            <a:ext cx="5800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Reljef Europe možemo svrstati u tri razdoblja prema starosti: </a:t>
            </a:r>
            <a:r>
              <a:rPr lang="hr-HR" b="1" dirty="0"/>
              <a:t>PRASTARA EUROPA, STARA (stara gromadna gorja) i MLADA EUROPA (mlade ulančane planine i nizine).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5F854E0-1DC6-4BCD-9581-E9DBDB69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99" y="3000704"/>
            <a:ext cx="6810375" cy="37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A7FB829D-A872-4F2A-8115-333333FD0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36" y="999186"/>
            <a:ext cx="6172200" cy="54104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000" dirty="0"/>
              <a:t>ZADATAK: nakon što pročitate tekst u udžbeniku str.21-23 , navedene reljefne oblike svrstajte na ispravno mjesto u tablici te dopunite tablicu traženim podatcima.</a:t>
            </a:r>
          </a:p>
          <a:p>
            <a:pPr marL="0" indent="0">
              <a:buNone/>
            </a:pPr>
            <a:r>
              <a:rPr lang="hr-HR" sz="2000" i="1" dirty="0"/>
              <a:t>Stara planina Balkan, Ukrajinski štit, Alpe,</a:t>
            </a:r>
          </a:p>
          <a:p>
            <a:pPr marL="0" indent="0">
              <a:buNone/>
            </a:pPr>
            <a:r>
              <a:rPr lang="hr-HR" sz="2000" i="1" dirty="0" err="1"/>
              <a:t>Pireneji</a:t>
            </a:r>
            <a:r>
              <a:rPr lang="hr-HR" sz="2000" i="1" dirty="0"/>
              <a:t>, </a:t>
            </a:r>
            <a:r>
              <a:rPr lang="hr-HR" sz="2000" i="1" dirty="0" err="1"/>
              <a:t>Rodopi</a:t>
            </a:r>
            <a:r>
              <a:rPr lang="hr-HR" sz="2000" i="1" dirty="0"/>
              <a:t>, Kavkaz, Ural, Andaluzijska nizina, Skandinavsko gorje, Vlaška nizina, Panonska nizina, </a:t>
            </a:r>
          </a:p>
          <a:p>
            <a:pPr marL="0" indent="0">
              <a:buNone/>
            </a:pPr>
            <a:r>
              <a:rPr lang="hr-HR" sz="2000" i="1" dirty="0"/>
              <a:t>Apenini, </a:t>
            </a:r>
            <a:r>
              <a:rPr lang="hr-HR" sz="2000" i="1" dirty="0" err="1"/>
              <a:t>Vogezi</a:t>
            </a:r>
            <a:r>
              <a:rPr lang="hr-HR" sz="2000" i="1" dirty="0"/>
              <a:t>, Ardeni, </a:t>
            </a:r>
            <a:r>
              <a:rPr lang="hr-HR" sz="2000" i="1" dirty="0" err="1"/>
              <a:t>Kambrijsko</a:t>
            </a:r>
            <a:r>
              <a:rPr lang="hr-HR" sz="2000" i="1" dirty="0"/>
              <a:t> gorje, Pribaltička nizina,</a:t>
            </a:r>
          </a:p>
          <a:p>
            <a:pPr marL="0" indent="0">
              <a:buNone/>
            </a:pPr>
            <a:r>
              <a:rPr lang="hr-HR" sz="2000" i="1" dirty="0" err="1"/>
              <a:t>Betiljski</a:t>
            </a:r>
            <a:r>
              <a:rPr lang="hr-HR" sz="2000" i="1" dirty="0"/>
              <a:t> Kordiljeri, </a:t>
            </a:r>
            <a:r>
              <a:rPr lang="hr-HR" sz="2000" i="1" dirty="0" err="1"/>
              <a:t>Kantabrijsko</a:t>
            </a:r>
            <a:r>
              <a:rPr lang="hr-HR" sz="2000" i="1" dirty="0"/>
              <a:t> gorje, </a:t>
            </a:r>
            <a:r>
              <a:rPr lang="hr-HR" sz="2000" i="1" dirty="0" err="1"/>
              <a:t>Meseta</a:t>
            </a:r>
            <a:r>
              <a:rPr lang="hr-HR" sz="2000" i="1" dirty="0"/>
              <a:t>, Dinaridi,</a:t>
            </a:r>
          </a:p>
          <a:p>
            <a:pPr marL="0" indent="0">
              <a:buNone/>
            </a:pPr>
            <a:r>
              <a:rPr lang="hr-HR" sz="2000" i="1" dirty="0"/>
              <a:t>Karpati, </a:t>
            </a:r>
            <a:r>
              <a:rPr lang="hr-HR" sz="2000" i="1" dirty="0" err="1"/>
              <a:t>Padska</a:t>
            </a:r>
            <a:r>
              <a:rPr lang="hr-HR" sz="2000" i="1" dirty="0"/>
              <a:t> nizina, Istočnoeuropska nizina, Sjevernoeuropska nizina , Baltički štit, Ruska platforma, Središnji masiv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>Reljefne cjeline potražite i u atlasu .</a:t>
            </a:r>
          </a:p>
        </p:txBody>
      </p:sp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A1B8F9D7-8193-4DC9-B654-FEB697549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68299"/>
              </p:ext>
            </p:extLst>
          </p:nvPr>
        </p:nvGraphicFramePr>
        <p:xfrm>
          <a:off x="6446036" y="0"/>
          <a:ext cx="5803884" cy="576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0971">
                  <a:extLst>
                    <a:ext uri="{9D8B030D-6E8A-4147-A177-3AD203B41FA5}">
                      <a16:colId xmlns:a16="http://schemas.microsoft.com/office/drawing/2014/main" val="3021483666"/>
                    </a:ext>
                  </a:extLst>
                </a:gridCol>
                <a:gridCol w="1450971">
                  <a:extLst>
                    <a:ext uri="{9D8B030D-6E8A-4147-A177-3AD203B41FA5}">
                      <a16:colId xmlns:a16="http://schemas.microsoft.com/office/drawing/2014/main" val="2944448640"/>
                    </a:ext>
                  </a:extLst>
                </a:gridCol>
                <a:gridCol w="1450971">
                  <a:extLst>
                    <a:ext uri="{9D8B030D-6E8A-4147-A177-3AD203B41FA5}">
                      <a16:colId xmlns:a16="http://schemas.microsoft.com/office/drawing/2014/main" val="368265574"/>
                    </a:ext>
                  </a:extLst>
                </a:gridCol>
                <a:gridCol w="1450971">
                  <a:extLst>
                    <a:ext uri="{9D8B030D-6E8A-4147-A177-3AD203B41FA5}">
                      <a16:colId xmlns:a16="http://schemas.microsoft.com/office/drawing/2014/main" val="1931238612"/>
                    </a:ext>
                  </a:extLst>
                </a:gridCol>
              </a:tblGrid>
              <a:tr h="63080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PRASTARA 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STARA 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MLADA EUROPA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12876"/>
                  </a:ext>
                </a:extLst>
              </a:tr>
              <a:tr h="3874961">
                <a:tc>
                  <a:txBody>
                    <a:bodyPr/>
                    <a:lstStyle/>
                    <a:p>
                      <a:r>
                        <a:rPr lang="hr-HR" dirty="0"/>
                        <a:t>Nazivi reljefnih cjelina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696678"/>
                  </a:ext>
                </a:extLst>
              </a:tr>
              <a:tr h="1171500">
                <a:tc>
                  <a:txBody>
                    <a:bodyPr/>
                    <a:lstStyle/>
                    <a:p>
                      <a:r>
                        <a:rPr lang="hr-HR" dirty="0"/>
                        <a:t>Kada je nastalo (napisati ime ere)?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18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82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795</Words>
  <Application>Microsoft Office PowerPoint</Application>
  <PresentationFormat>Široki zaslon</PresentationFormat>
  <Paragraphs>150</Paragraphs>
  <Slides>18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Calibri Light</vt:lpstr>
      <vt:lpstr>Arial</vt:lpstr>
      <vt:lpstr>Calibri</vt:lpstr>
      <vt:lpstr>Office Theme</vt:lpstr>
      <vt:lpstr>Starost i reljef Europe</vt:lpstr>
      <vt:lpstr>Ishodi</vt:lpstr>
      <vt:lpstr>Geologija</vt:lpstr>
      <vt:lpstr>Geološke ere</vt:lpstr>
      <vt:lpstr>Stijene prema postanku</vt:lpstr>
      <vt:lpstr>PowerPoint prezentacija</vt:lpstr>
      <vt:lpstr>PowerPoint prezentacija</vt:lpstr>
      <vt:lpstr>Reljef Europe</vt:lpstr>
      <vt:lpstr>PowerPoint prezentacija</vt:lpstr>
      <vt:lpstr>PowerPoint prezentacija</vt:lpstr>
      <vt:lpstr>Prastara Europa</vt:lpstr>
      <vt:lpstr>Stara gromadna gorja</vt:lpstr>
      <vt:lpstr>Mlade ulančane planine</vt:lpstr>
      <vt:lpstr>PowerPoint prezentacija</vt:lpstr>
      <vt:lpstr>Nizine</vt:lpstr>
      <vt:lpstr>PowerPoint prezentacija</vt:lpstr>
      <vt:lpstr>Provjerite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80</cp:revision>
  <dcterms:created xsi:type="dcterms:W3CDTF">2021-01-04T08:54:24Z</dcterms:created>
  <dcterms:modified xsi:type="dcterms:W3CDTF">2021-07-15T15:02:18Z</dcterms:modified>
</cp:coreProperties>
</file>